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8" r:id="rId2"/>
    <p:sldId id="285" r:id="rId3"/>
    <p:sldId id="280" r:id="rId4"/>
    <p:sldId id="287" r:id="rId5"/>
    <p:sldId id="279" r:id="rId6"/>
    <p:sldId id="272" r:id="rId7"/>
    <p:sldId id="281" r:id="rId8"/>
    <p:sldId id="269" r:id="rId9"/>
    <p:sldId id="258" r:id="rId10"/>
    <p:sldId id="274" r:id="rId11"/>
    <p:sldId id="271" r:id="rId12"/>
    <p:sldId id="282" r:id="rId13"/>
    <p:sldId id="278" r:id="rId14"/>
    <p:sldId id="288" r:id="rId15"/>
    <p:sldId id="256" r:id="rId16"/>
    <p:sldId id="286" r:id="rId17"/>
    <p:sldId id="283" r:id="rId18"/>
  </p:sldIdLst>
  <p:sldSz cx="7921625" cy="5400675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910" y="-1116"/>
      </p:cViewPr>
      <p:guideLst>
        <p:guide orient="horz" pos="1701"/>
        <p:guide pos="24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37D88-EE4D-4081-AE6A-BF177497F062}" type="datetimeFigureOut">
              <a:rPr lang="pt-BR" smtClean="0"/>
              <a:t>20/01/2017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685800"/>
            <a:ext cx="5029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749DF-A236-4618-B3F9-F20F372FB7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2439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9pPr>
          </a:lstStyle>
          <a:p>
            <a:pPr eaLnBrk="1" hangingPunct="1"/>
            <a:fld id="{9781BA35-5F10-4524-B260-C454F961D81D}" type="slidenum">
              <a:rPr lang="en-US" altLang="pt-BR" sz="1000"/>
              <a:pPr eaLnBrk="1" hangingPunct="1"/>
              <a:t>1</a:t>
            </a:fld>
            <a:endParaRPr lang="en-US" altLang="pt-BR" sz="1000"/>
          </a:p>
        </p:txBody>
      </p:sp>
      <p:sp>
        <p:nvSpPr>
          <p:cNvPr id="19458" name="Slide Image Placeholder 5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6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 smtClean="0">
              <a:ea typeface="ヒラギノ角ゴ Pro W3" pitchFamily="-8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9pPr>
          </a:lstStyle>
          <a:p>
            <a:pPr eaLnBrk="1" hangingPunct="1"/>
            <a:fld id="{9781BA35-5F10-4524-B260-C454F961D81D}" type="slidenum">
              <a:rPr lang="en-US" altLang="pt-BR" sz="1000"/>
              <a:pPr eaLnBrk="1" hangingPunct="1"/>
              <a:t>2</a:t>
            </a:fld>
            <a:endParaRPr lang="en-US" altLang="pt-BR" sz="1000"/>
          </a:p>
        </p:txBody>
      </p:sp>
      <p:sp>
        <p:nvSpPr>
          <p:cNvPr id="19458" name="Slide Image Placeholder 5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6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 smtClean="0">
              <a:ea typeface="ヒラギノ角ゴ Pro W3" pitchFamily="-8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9pPr>
          </a:lstStyle>
          <a:p>
            <a:pPr eaLnBrk="1" hangingPunct="1"/>
            <a:fld id="{9781BA35-5F10-4524-B260-C454F961D81D}" type="slidenum">
              <a:rPr lang="en-US" altLang="pt-BR" sz="1000"/>
              <a:pPr eaLnBrk="1" hangingPunct="1"/>
              <a:t>3</a:t>
            </a:fld>
            <a:endParaRPr lang="en-US" altLang="pt-BR" sz="1000"/>
          </a:p>
        </p:txBody>
      </p:sp>
      <p:sp>
        <p:nvSpPr>
          <p:cNvPr id="19458" name="Slide Image Placeholder 5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6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 smtClean="0">
              <a:ea typeface="ヒラギノ角ゴ Pro W3" pitchFamily="-8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9pPr>
          </a:lstStyle>
          <a:p>
            <a:pPr eaLnBrk="1" hangingPunct="1"/>
            <a:fld id="{9781BA35-5F10-4524-B260-C454F961D81D}" type="slidenum">
              <a:rPr lang="en-US" altLang="pt-BR" sz="1000"/>
              <a:pPr eaLnBrk="1" hangingPunct="1"/>
              <a:t>5</a:t>
            </a:fld>
            <a:endParaRPr lang="en-US" altLang="pt-BR" sz="1000"/>
          </a:p>
        </p:txBody>
      </p:sp>
      <p:sp>
        <p:nvSpPr>
          <p:cNvPr id="19458" name="Slide Image Placeholder 5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6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 smtClean="0">
              <a:ea typeface="ヒラギノ角ゴ Pro W3" pitchFamily="-8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9pPr>
          </a:lstStyle>
          <a:p>
            <a:pPr eaLnBrk="1" hangingPunct="1"/>
            <a:fld id="{9781BA35-5F10-4524-B260-C454F961D81D}" type="slidenum">
              <a:rPr lang="en-US" altLang="pt-BR" sz="1000"/>
              <a:pPr eaLnBrk="1" hangingPunct="1"/>
              <a:t>7</a:t>
            </a:fld>
            <a:endParaRPr lang="en-US" altLang="pt-BR" sz="1000"/>
          </a:p>
        </p:txBody>
      </p:sp>
      <p:sp>
        <p:nvSpPr>
          <p:cNvPr id="19458" name="Slide Image Placeholder 5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6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 smtClean="0">
              <a:ea typeface="ヒラギノ角ゴ Pro W3" pitchFamily="-8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9pPr>
          </a:lstStyle>
          <a:p>
            <a:pPr eaLnBrk="1" hangingPunct="1"/>
            <a:fld id="{9781BA35-5F10-4524-B260-C454F961D81D}" type="slidenum">
              <a:rPr lang="en-US" altLang="pt-BR" sz="1000"/>
              <a:pPr eaLnBrk="1" hangingPunct="1"/>
              <a:t>12</a:t>
            </a:fld>
            <a:endParaRPr lang="en-US" altLang="pt-BR" sz="1000"/>
          </a:p>
        </p:txBody>
      </p:sp>
      <p:sp>
        <p:nvSpPr>
          <p:cNvPr id="19458" name="Slide Image Placeholder 5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6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 smtClean="0">
              <a:ea typeface="ヒラギノ角ゴ Pro W3" pitchFamily="-8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9pPr>
          </a:lstStyle>
          <a:p>
            <a:pPr eaLnBrk="1" hangingPunct="1"/>
            <a:fld id="{9781BA35-5F10-4524-B260-C454F961D81D}" type="slidenum">
              <a:rPr lang="en-US" altLang="pt-BR" sz="1000"/>
              <a:pPr eaLnBrk="1" hangingPunct="1"/>
              <a:t>16</a:t>
            </a:fld>
            <a:endParaRPr lang="en-US" altLang="pt-BR" sz="1000"/>
          </a:p>
        </p:txBody>
      </p:sp>
      <p:sp>
        <p:nvSpPr>
          <p:cNvPr id="19458" name="Slide Image Placeholder 5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6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 smtClean="0">
              <a:ea typeface="ヒラギノ角ゴ Pro W3" pitchFamily="-8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9pPr>
          </a:lstStyle>
          <a:p>
            <a:pPr eaLnBrk="1" hangingPunct="1"/>
            <a:fld id="{9781BA35-5F10-4524-B260-C454F961D81D}" type="slidenum">
              <a:rPr lang="en-US" altLang="pt-BR" sz="1000"/>
              <a:pPr eaLnBrk="1" hangingPunct="1"/>
              <a:t>17</a:t>
            </a:fld>
            <a:endParaRPr lang="en-US" altLang="pt-BR" sz="1000"/>
          </a:p>
        </p:txBody>
      </p:sp>
      <p:sp>
        <p:nvSpPr>
          <p:cNvPr id="19458" name="Slide Image Placeholder 5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6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 smtClean="0">
              <a:ea typeface="ヒラギノ角ゴ Pro W3" pitchFamily="-8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94123" y="1677712"/>
            <a:ext cx="6733381" cy="115764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8244" y="3060384"/>
            <a:ext cx="5545138" cy="138017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2B70-2D7C-4E7C-91F3-6C562E1D8692}" type="datetimeFigureOut">
              <a:rPr lang="pt-BR" smtClean="0"/>
              <a:t>20/01/2017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D052-A0C4-40B2-BD8E-04C5A33DAC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1815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2B70-2D7C-4E7C-91F3-6C562E1D8692}" type="datetimeFigureOut">
              <a:rPr lang="pt-BR" smtClean="0"/>
              <a:t>20/01/2017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D052-A0C4-40B2-BD8E-04C5A33DAC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2571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5743178" y="216278"/>
            <a:ext cx="1782366" cy="4608076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96082" y="216278"/>
            <a:ext cx="5215070" cy="4608076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2B70-2D7C-4E7C-91F3-6C562E1D8692}" type="datetimeFigureOut">
              <a:rPr lang="pt-BR" smtClean="0"/>
              <a:t>20/01/2017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D052-A0C4-40B2-BD8E-04C5A33DAC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334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2B70-2D7C-4E7C-91F3-6C562E1D8692}" type="datetimeFigureOut">
              <a:rPr lang="pt-BR" smtClean="0"/>
              <a:t>20/01/2017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D052-A0C4-40B2-BD8E-04C5A33DAC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6951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5754" y="3470434"/>
            <a:ext cx="6733381" cy="107263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5754" y="2289039"/>
            <a:ext cx="6733381" cy="118139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2B70-2D7C-4E7C-91F3-6C562E1D8692}" type="datetimeFigureOut">
              <a:rPr lang="pt-BR" smtClean="0"/>
              <a:t>20/01/2017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D052-A0C4-40B2-BD8E-04C5A33DAC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0367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96081" y="1260158"/>
            <a:ext cx="3498718" cy="35641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26826" y="1260158"/>
            <a:ext cx="3498718" cy="35641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2B70-2D7C-4E7C-91F3-6C562E1D8692}" type="datetimeFigureOut">
              <a:rPr lang="pt-BR" smtClean="0"/>
              <a:t>20/01/2017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D052-A0C4-40B2-BD8E-04C5A33DAC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3999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6081" y="1208903"/>
            <a:ext cx="3500093" cy="5038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96081" y="1712714"/>
            <a:ext cx="3500093" cy="31116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024077" y="1208903"/>
            <a:ext cx="3501468" cy="5038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024077" y="1712714"/>
            <a:ext cx="3501468" cy="31116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2B70-2D7C-4E7C-91F3-6C562E1D8692}" type="datetimeFigureOut">
              <a:rPr lang="pt-BR" smtClean="0"/>
              <a:t>20/01/2017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D052-A0C4-40B2-BD8E-04C5A33DAC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6165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2B70-2D7C-4E7C-91F3-6C562E1D8692}" type="datetimeFigureOut">
              <a:rPr lang="pt-BR" smtClean="0"/>
              <a:t>20/01/2017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D052-A0C4-40B2-BD8E-04C5A33DAC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2381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2B70-2D7C-4E7C-91F3-6C562E1D8692}" type="datetimeFigureOut">
              <a:rPr lang="pt-BR" smtClean="0"/>
              <a:t>20/01/2017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D052-A0C4-40B2-BD8E-04C5A33DAC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9145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6082" y="215027"/>
            <a:ext cx="2606160" cy="91511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97136" y="215028"/>
            <a:ext cx="4428408" cy="46093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96082" y="1130142"/>
            <a:ext cx="2606160" cy="36942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2B70-2D7C-4E7C-91F3-6C562E1D8692}" type="datetimeFigureOut">
              <a:rPr lang="pt-BR" smtClean="0"/>
              <a:t>20/01/2017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D052-A0C4-40B2-BD8E-04C5A33DAC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5026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2694" y="3780473"/>
            <a:ext cx="4752975" cy="446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52694" y="482562"/>
            <a:ext cx="4752975" cy="32404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552694" y="4226781"/>
            <a:ext cx="4752975" cy="63382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2B70-2D7C-4E7C-91F3-6C562E1D8692}" type="datetimeFigureOut">
              <a:rPr lang="pt-BR" smtClean="0"/>
              <a:t>20/01/2017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D052-A0C4-40B2-BD8E-04C5A33DAC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7886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96081" y="216279"/>
            <a:ext cx="7129463" cy="900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6081" y="1260158"/>
            <a:ext cx="7129463" cy="3564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396081" y="5005626"/>
            <a:ext cx="1848379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42B70-2D7C-4E7C-91F3-6C562E1D8692}" type="datetimeFigureOut">
              <a:rPr lang="pt-BR" smtClean="0"/>
              <a:t>20/01/2017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706556" y="5005626"/>
            <a:ext cx="2508515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5677165" y="5005626"/>
            <a:ext cx="1848379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2D052-A0C4-40B2-BD8E-04C5A33DAC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7902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" r="3934" b="9091"/>
          <a:stretch/>
        </p:blipFill>
        <p:spPr bwMode="auto">
          <a:xfrm flipH="1">
            <a:off x="-1" y="1"/>
            <a:ext cx="7921626" cy="540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749"/>
            <a:ext cx="7921625" cy="5400675"/>
          </a:xfrm>
          <a:prstGeom prst="rect">
            <a:avLst/>
          </a:prstGeom>
          <a:solidFill>
            <a:srgbClr val="FFC431">
              <a:alpha val="81000"/>
            </a:srgb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24" tIns="38062" rIns="76124" bIns="38062" anchor="ctr"/>
          <a:lstStyle/>
          <a:p>
            <a:pPr algn="ctr">
              <a:lnSpc>
                <a:spcPct val="90000"/>
              </a:lnSpc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397" y="1960246"/>
            <a:ext cx="7488832" cy="1223903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3400" dirty="0" smtClean="0">
                <a:solidFill>
                  <a:schemeClr val="bg1"/>
                </a:solidFill>
                <a:latin typeface="Arial Black"/>
                <a:ea typeface="+mj-ea"/>
                <a:cs typeface="Arial Black"/>
              </a:rPr>
              <a:t>Salas para eventos e reuniões </a:t>
            </a:r>
            <a:br>
              <a:rPr lang="en-US" sz="3400" dirty="0" smtClean="0">
                <a:solidFill>
                  <a:schemeClr val="bg1"/>
                </a:solidFill>
                <a:latin typeface="Arial Black"/>
                <a:ea typeface="+mj-ea"/>
                <a:cs typeface="Arial Black"/>
              </a:rPr>
            </a:br>
            <a:r>
              <a:rPr lang="en-US" sz="3400" dirty="0" smtClean="0">
                <a:solidFill>
                  <a:schemeClr val="bg1"/>
                </a:solidFill>
                <a:latin typeface="Arial Black"/>
                <a:ea typeface="+mj-ea"/>
                <a:cs typeface="Arial Black"/>
              </a:rPr>
              <a:t>ABEAR</a:t>
            </a:r>
            <a:endParaRPr lang="en-US" sz="3400" dirty="0">
              <a:solidFill>
                <a:schemeClr val="bg1"/>
              </a:solidFill>
              <a:latin typeface="Arial Black"/>
              <a:ea typeface="+mj-ea"/>
              <a:cs typeface="Arial Black"/>
            </a:endParaRPr>
          </a:p>
        </p:txBody>
      </p:sp>
      <p:sp>
        <p:nvSpPr>
          <p:cNvPr id="18436" name="Subtitle 2"/>
          <p:cNvSpPr>
            <a:spLocks noGrp="1"/>
          </p:cNvSpPr>
          <p:nvPr>
            <p:ph type="subTitle" idx="1"/>
          </p:nvPr>
        </p:nvSpPr>
        <p:spPr>
          <a:xfrm>
            <a:off x="7129537" y="5059982"/>
            <a:ext cx="792088" cy="36004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pt-BR" sz="1400" dirty="0" err="1" smtClean="0">
                <a:solidFill>
                  <a:schemeClr val="bg1"/>
                </a:solidFill>
                <a:latin typeface="Calibri" pitchFamily="34" charset="0"/>
                <a:ea typeface="ヒラギノ角ゴ Pro W3" pitchFamily="-84" charset="-128"/>
              </a:rPr>
              <a:t>dez</a:t>
            </a:r>
            <a:r>
              <a:rPr lang="en-US" altLang="pt-BR" sz="1400" dirty="0" smtClean="0">
                <a:solidFill>
                  <a:schemeClr val="bg1"/>
                </a:solidFill>
                <a:latin typeface="Calibri" pitchFamily="34" charset="0"/>
                <a:ea typeface="ヒラギノ角ゴ Pro W3" pitchFamily="-84" charset="-128"/>
              </a:rPr>
              <a:t>./16</a:t>
            </a:r>
          </a:p>
        </p:txBody>
      </p:sp>
      <p:sp>
        <p:nvSpPr>
          <p:cNvPr id="6" name="Rectangle 5"/>
          <p:cNvSpPr/>
          <p:nvPr/>
        </p:nvSpPr>
        <p:spPr>
          <a:xfrm>
            <a:off x="356199" y="5040630"/>
            <a:ext cx="5287959" cy="184589"/>
          </a:xfrm>
          <a:prstGeom prst="rect">
            <a:avLst/>
          </a:prstGeom>
        </p:spPr>
        <p:txBody>
          <a:bodyPr lIns="76124" tIns="38062" rIns="76124" bIns="38062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US" altLang="pt-BR" sz="700">
                <a:solidFill>
                  <a:srgbClr val="A8B2B2"/>
                </a:solidFill>
              </a:rPr>
              <a:t>® Copyright 2016 ABEAR</a:t>
            </a:r>
          </a:p>
        </p:txBody>
      </p:sp>
      <p:pic>
        <p:nvPicPr>
          <p:cNvPr id="8" name="Picture 8" descr="ABEA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7" y="90778"/>
            <a:ext cx="809357" cy="80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64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uario\Desktop\13101525_10154175119834343_130597924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92162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ABEA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7" y="90778"/>
            <a:ext cx="809357" cy="80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105167" y="5127625"/>
            <a:ext cx="2808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50" dirty="0">
                <a:solidFill>
                  <a:schemeClr val="bg1"/>
                </a:solidFill>
                <a:latin typeface="Arial Black" panose="020B0A04020102020204" pitchFamily="34" charset="0"/>
              </a:rPr>
              <a:t>Demoiselle  </a:t>
            </a:r>
            <a:r>
              <a:rPr lang="pt-BR" sz="105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+ Concorde</a:t>
            </a:r>
            <a:endParaRPr lang="pt-BR" sz="105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51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uario\Desktop\13115721_10154175119719343_140627450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92162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ABEA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7" y="90778"/>
            <a:ext cx="809357" cy="80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105167" y="5127625"/>
            <a:ext cx="2808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50" dirty="0">
                <a:solidFill>
                  <a:schemeClr val="bg1"/>
                </a:solidFill>
                <a:latin typeface="Arial Black" panose="020B0A04020102020204" pitchFamily="34" charset="0"/>
              </a:rPr>
              <a:t>Demoiselle  </a:t>
            </a:r>
            <a:r>
              <a:rPr lang="pt-BR" sz="105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+ Concorde</a:t>
            </a:r>
            <a:endParaRPr lang="pt-BR" sz="105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71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/>
          <p:nvPr/>
        </p:nvSpPr>
        <p:spPr>
          <a:xfrm>
            <a:off x="0" y="749"/>
            <a:ext cx="7921625" cy="5400675"/>
          </a:xfrm>
          <a:prstGeom prst="rect">
            <a:avLst/>
          </a:prstGeom>
          <a:solidFill>
            <a:srgbClr val="FFC431">
              <a:alpha val="81000"/>
            </a:srgb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24" tIns="38062" rIns="76124" bIns="38062" anchor="ctr"/>
          <a:lstStyle/>
          <a:p>
            <a:pPr algn="ctr">
              <a:lnSpc>
                <a:spcPct val="90000"/>
              </a:lnSpc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997"/>
            <a:ext cx="7921625" cy="949148"/>
          </a:xfrm>
        </p:spPr>
        <p:txBody>
          <a:bodyPr rtlCol="0" anchor="ctr">
            <a:no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  <a:cs typeface="Arial Black"/>
              </a:rPr>
              <a:t>Salas </a:t>
            </a:r>
            <a:r>
              <a:rPr lang="pt-BR" dirty="0">
                <a:solidFill>
                  <a:schemeClr val="bg1"/>
                </a:solidFill>
                <a:latin typeface="Arial Black" panose="020B0A04020102020204" pitchFamily="34" charset="0"/>
              </a:rPr>
              <a:t>Junkers </a:t>
            </a:r>
            <a:r>
              <a:rPr lang="pt-BR" sz="11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(</a:t>
            </a:r>
            <a:r>
              <a:rPr lang="pt-BR" sz="1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</a:t>
            </a:r>
            <a:r>
              <a:rPr lang="en-US" sz="1000" dirty="0" err="1" smtClean="0">
                <a:solidFill>
                  <a:schemeClr val="bg1"/>
                </a:solidFill>
                <a:latin typeface="Arial Black" panose="020B0A04020102020204" pitchFamily="34" charset="0"/>
                <a:cs typeface="Arial Black"/>
              </a:rPr>
              <a:t>equena</a:t>
            </a:r>
            <a:r>
              <a:rPr lang="en-US" sz="1100" dirty="0" smtClean="0">
                <a:solidFill>
                  <a:schemeClr val="bg1"/>
                </a:solidFill>
                <a:latin typeface="Arial Black" panose="020B0A04020102020204" pitchFamily="34" charset="0"/>
                <a:cs typeface="Arial Black"/>
              </a:rPr>
              <a:t>)</a:t>
            </a:r>
            <a:endParaRPr lang="en-US" sz="1100" dirty="0">
              <a:solidFill>
                <a:schemeClr val="bg1"/>
              </a:solidFill>
              <a:latin typeface="Arial Black" panose="020B0A04020102020204" pitchFamily="34" charset="0"/>
              <a:cs typeface="Arial Black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6199" y="5040630"/>
            <a:ext cx="5287959" cy="184589"/>
          </a:xfrm>
          <a:prstGeom prst="rect">
            <a:avLst/>
          </a:prstGeom>
        </p:spPr>
        <p:txBody>
          <a:bodyPr lIns="76124" tIns="38062" rIns="76124" bIns="38062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US" altLang="pt-BR" sz="700">
                <a:solidFill>
                  <a:srgbClr val="A8B2B2"/>
                </a:solidFill>
              </a:rPr>
              <a:t>® Copyright 2016 ABEAR</a:t>
            </a:r>
          </a:p>
        </p:txBody>
      </p:sp>
      <p:pic>
        <p:nvPicPr>
          <p:cNvPr id="8" name="Picture 8" descr="ABEA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7" y="90778"/>
            <a:ext cx="809357" cy="80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940852"/>
              </p:ext>
            </p:extLst>
          </p:nvPr>
        </p:nvGraphicFramePr>
        <p:xfrm>
          <a:off x="1152500" y="2095557"/>
          <a:ext cx="2232248" cy="1090172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232248"/>
              </a:tblGrid>
              <a:tr h="545086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Mesa única</a:t>
                      </a:r>
                    </a:p>
                  </a:txBody>
                  <a:tcPr anchor="ctr"/>
                </a:tc>
              </a:tr>
              <a:tr h="545086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12 lugares</a:t>
                      </a:r>
                      <a:endParaRPr lang="pt-BR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Retângulo 9"/>
          <p:cNvSpPr/>
          <p:nvPr/>
        </p:nvSpPr>
        <p:spPr>
          <a:xfrm>
            <a:off x="5112940" y="1683241"/>
            <a:ext cx="2448272" cy="3024336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Equipamentos</a:t>
            </a:r>
            <a:endParaRPr lang="pt-BR" sz="1200" b="1" dirty="0">
              <a:solidFill>
                <a:srgbClr val="FF0000"/>
              </a:solidFill>
            </a:endParaRPr>
          </a:p>
          <a:p>
            <a:pPr algn="ctr"/>
            <a:endParaRPr lang="pt-BR" sz="1200" dirty="0"/>
          </a:p>
          <a:p>
            <a:pPr marL="285750" indent="-285750" algn="ctr">
              <a:lnSpc>
                <a:spcPct val="150000"/>
              </a:lnSpc>
              <a:buFontTx/>
              <a:buChar char="-"/>
            </a:pPr>
            <a:r>
              <a:rPr lang="pt-BR" sz="1200" dirty="0">
                <a:solidFill>
                  <a:schemeClr val="bg1"/>
                </a:solidFill>
              </a:rPr>
              <a:t>TV 47 </a:t>
            </a:r>
            <a:r>
              <a:rPr lang="pt-BR" sz="1200" dirty="0"/>
              <a:t>polegadas</a:t>
            </a:r>
          </a:p>
          <a:p>
            <a:pPr marL="285750" indent="-285750" algn="ctr">
              <a:lnSpc>
                <a:spcPct val="150000"/>
              </a:lnSpc>
              <a:buFontTx/>
              <a:buChar char="-"/>
            </a:pPr>
            <a:r>
              <a:rPr lang="pt-BR" sz="1200" dirty="0" smtClean="0"/>
              <a:t>25 pontos de tomadas</a:t>
            </a:r>
          </a:p>
          <a:p>
            <a:pPr marL="285750" indent="-285750" algn="ctr">
              <a:lnSpc>
                <a:spcPct val="150000"/>
              </a:lnSpc>
              <a:buFontTx/>
              <a:buChar char="-"/>
            </a:pPr>
            <a:r>
              <a:rPr lang="pt-BR" sz="1200" dirty="0" smtClean="0">
                <a:solidFill>
                  <a:schemeClr val="bg1"/>
                </a:solidFill>
              </a:rPr>
              <a:t>Entrada HDMI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52003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49"/>
            <a:ext cx="7921625" cy="5400675"/>
          </a:xfrm>
          <a:prstGeom prst="rect">
            <a:avLst/>
          </a:prstGeom>
          <a:solidFill>
            <a:srgbClr val="FFC431">
              <a:alpha val="81000"/>
            </a:srgb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24" tIns="38062" rIns="76124" bIns="38062" anchor="ctr"/>
          <a:lstStyle/>
          <a:p>
            <a:pPr algn="ctr">
              <a:lnSpc>
                <a:spcPct val="90000"/>
              </a:lnSpc>
              <a:defRPr/>
            </a:pPr>
            <a:endParaRPr lang="en-US" dirty="0"/>
          </a:p>
        </p:txBody>
      </p:sp>
      <p:pic>
        <p:nvPicPr>
          <p:cNvPr id="5" name="Picture 2" descr="C:\Users\Usuario\Desktop\13081753_10154175119859343_471122360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50"/>
          <a:stretch/>
        </p:blipFill>
        <p:spPr bwMode="auto">
          <a:xfrm>
            <a:off x="0" y="-35968"/>
            <a:ext cx="7959204" cy="543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ABEA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7" y="90778"/>
            <a:ext cx="809357" cy="80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5105167" y="5127625"/>
            <a:ext cx="2808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50" dirty="0">
                <a:solidFill>
                  <a:schemeClr val="bg1"/>
                </a:solidFill>
                <a:latin typeface="Arial Black" panose="020B0A04020102020204" pitchFamily="34" charset="0"/>
              </a:rPr>
              <a:t>Junkers </a:t>
            </a:r>
          </a:p>
        </p:txBody>
      </p:sp>
    </p:spTree>
    <p:extLst>
      <p:ext uri="{BB962C8B-B14F-4D97-AF65-F5344CB8AC3E}">
        <p14:creationId xmlns:p14="http://schemas.microsoft.com/office/powerpoint/2010/main" val="177621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0" y="749"/>
            <a:ext cx="7921625" cy="5400675"/>
          </a:xfrm>
          <a:prstGeom prst="rect">
            <a:avLst/>
          </a:prstGeom>
          <a:solidFill>
            <a:srgbClr val="FFC431">
              <a:alpha val="81000"/>
            </a:srgb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24" tIns="38062" rIns="76124" bIns="38062" anchor="ctr"/>
          <a:lstStyle/>
          <a:p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4" name="Picture 8" descr="ABEA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7" y="90778"/>
            <a:ext cx="809357" cy="80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411358" y="1084247"/>
            <a:ext cx="7067087" cy="3788369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Materiais</a:t>
            </a:r>
            <a:endParaRPr lang="pt-BR" sz="1600" b="1" dirty="0">
              <a:solidFill>
                <a:srgbClr val="FF0000"/>
              </a:solidFill>
            </a:endParaRPr>
          </a:p>
          <a:p>
            <a:pPr algn="ctr"/>
            <a:endParaRPr lang="pt-BR" sz="1600" dirty="0"/>
          </a:p>
          <a:p>
            <a:pPr marL="285750" indent="-285750" algn="ctr">
              <a:lnSpc>
                <a:spcPct val="150000"/>
              </a:lnSpc>
              <a:buFontTx/>
              <a:buChar char="-"/>
            </a:pPr>
            <a:r>
              <a:rPr lang="pt-BR" sz="1600" dirty="0" smtClean="0">
                <a:solidFill>
                  <a:schemeClr val="bg1"/>
                </a:solidFill>
              </a:rPr>
              <a:t>Púlpito de acrílico</a:t>
            </a:r>
            <a:endParaRPr lang="pt-BR" sz="1600" dirty="0"/>
          </a:p>
          <a:p>
            <a:pPr marL="285750" indent="-285750" algn="ctr">
              <a:lnSpc>
                <a:spcPct val="150000"/>
              </a:lnSpc>
              <a:buFontTx/>
              <a:buChar char="-"/>
            </a:pPr>
            <a:r>
              <a:rPr lang="pt-BR" sz="1600" dirty="0" smtClean="0"/>
              <a:t>2 porta-banners </a:t>
            </a:r>
            <a:r>
              <a:rPr lang="pt-BR" sz="1600" dirty="0" smtClean="0">
                <a:solidFill>
                  <a:schemeClr val="bg1"/>
                </a:solidFill>
              </a:rPr>
              <a:t>tradicional</a:t>
            </a:r>
          </a:p>
          <a:p>
            <a:pPr marL="285750" indent="-285750" algn="ctr">
              <a:lnSpc>
                <a:spcPct val="150000"/>
              </a:lnSpc>
              <a:buFontTx/>
              <a:buChar char="-"/>
            </a:pPr>
            <a:r>
              <a:rPr lang="pt-BR" sz="1600" dirty="0" smtClean="0">
                <a:solidFill>
                  <a:schemeClr val="bg1"/>
                </a:solidFill>
              </a:rPr>
              <a:t>6 porta-banners X</a:t>
            </a:r>
          </a:p>
          <a:p>
            <a:pPr marL="285750" indent="-285750" algn="ctr">
              <a:lnSpc>
                <a:spcPct val="150000"/>
              </a:lnSpc>
              <a:buFontTx/>
              <a:buChar char="-"/>
            </a:pPr>
            <a:r>
              <a:rPr lang="pt-BR" sz="1600" dirty="0" smtClean="0">
                <a:solidFill>
                  <a:schemeClr val="bg1"/>
                </a:solidFill>
              </a:rPr>
              <a:t>1 flipchart</a:t>
            </a:r>
          </a:p>
          <a:p>
            <a:pPr marL="285750" indent="-285750" algn="ctr">
              <a:lnSpc>
                <a:spcPct val="150000"/>
              </a:lnSpc>
              <a:buFontTx/>
              <a:buChar char="-"/>
            </a:pPr>
            <a:r>
              <a:rPr lang="pt-BR" sz="1600" dirty="0" smtClean="0">
                <a:solidFill>
                  <a:schemeClr val="bg1"/>
                </a:solidFill>
              </a:rPr>
              <a:t>Internet com capacidade de 50MB de download</a:t>
            </a:r>
          </a:p>
          <a:p>
            <a:pPr marL="285750" indent="-285750" algn="ctr">
              <a:lnSpc>
                <a:spcPct val="150000"/>
              </a:lnSpc>
              <a:buFontTx/>
              <a:buChar char="-"/>
            </a:pPr>
            <a:endParaRPr lang="pt-BR" sz="1600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27268" y="4717464"/>
            <a:ext cx="70670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3257085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uario\Desktop\_MG_56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971951" cy="27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uario\Desktop\DSC_79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1" y="-1"/>
            <a:ext cx="3960813" cy="27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uario\Desktop\DSC_91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" y="2700337"/>
            <a:ext cx="3960812" cy="27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uario\Desktop\DSC_02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51" y="2700339"/>
            <a:ext cx="3971920" cy="270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971951" y="5127625"/>
            <a:ext cx="3941528" cy="246221"/>
          </a:xfrm>
          <a:prstGeom prst="rect">
            <a:avLst/>
          </a:prstGeom>
          <a:solidFill>
            <a:srgbClr val="CCCCFF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Workshop AQP – 45 pessoas</a:t>
            </a:r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615" y="5129152"/>
            <a:ext cx="3941528" cy="246221"/>
          </a:xfrm>
          <a:prstGeom prst="rect">
            <a:avLst/>
          </a:prstGeom>
          <a:solidFill>
            <a:srgbClr val="CCCCFF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Reunião de Planejamento – 25 pessoas</a:t>
            </a:r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-13863" y="29025"/>
            <a:ext cx="3941528" cy="246221"/>
          </a:xfrm>
          <a:prstGeom prst="rect">
            <a:avLst/>
          </a:prstGeom>
          <a:solidFill>
            <a:srgbClr val="CCCCFF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3º Prêmio ABEAR de Jornalismo– 60 pessoas</a:t>
            </a:r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927665" y="27536"/>
            <a:ext cx="3993960" cy="246221"/>
          </a:xfrm>
          <a:prstGeom prst="rect">
            <a:avLst/>
          </a:prstGeom>
          <a:solidFill>
            <a:srgbClr val="CCCCFF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Dados e Fatos – 30 pessoas</a:t>
            </a:r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38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/>
          <p:cNvSpPr/>
          <p:nvPr/>
        </p:nvSpPr>
        <p:spPr>
          <a:xfrm>
            <a:off x="0" y="749"/>
            <a:ext cx="7921625" cy="5400675"/>
          </a:xfrm>
          <a:prstGeom prst="rect">
            <a:avLst/>
          </a:prstGeom>
          <a:solidFill>
            <a:srgbClr val="FFC431">
              <a:alpha val="81000"/>
            </a:srgb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24" tIns="38062" rIns="76124" bIns="38062" anchor="ctr"/>
          <a:lstStyle/>
          <a:p>
            <a:pPr algn="ctr">
              <a:lnSpc>
                <a:spcPct val="90000"/>
              </a:lnSpc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6199" y="5040630"/>
            <a:ext cx="5287959" cy="184589"/>
          </a:xfrm>
          <a:prstGeom prst="rect">
            <a:avLst/>
          </a:prstGeom>
        </p:spPr>
        <p:txBody>
          <a:bodyPr lIns="76124" tIns="38062" rIns="76124" bIns="38062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US" altLang="pt-BR" sz="700">
                <a:solidFill>
                  <a:srgbClr val="A8B2B2"/>
                </a:solidFill>
              </a:rPr>
              <a:t>® Copyright 2016 ABEAR</a:t>
            </a:r>
          </a:p>
        </p:txBody>
      </p:sp>
      <p:pic>
        <p:nvPicPr>
          <p:cNvPr id="8" name="Picture 8" descr="ABEA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7" y="90778"/>
            <a:ext cx="809357" cy="80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22997"/>
            <a:ext cx="7921625" cy="949148"/>
          </a:xfrm>
        </p:spPr>
        <p:txBody>
          <a:bodyPr rtlCol="0" anchor="ctr">
            <a:noAutofit/>
          </a:bodyPr>
          <a:lstStyle/>
          <a:p>
            <a:pPr>
              <a:defRPr/>
            </a:pPr>
            <a:r>
              <a:rPr lang="en-US" dirty="0" err="1" smtClean="0">
                <a:solidFill>
                  <a:schemeClr val="bg1"/>
                </a:solidFill>
                <a:latin typeface="Arial Black"/>
                <a:ea typeface="+mj-ea"/>
                <a:cs typeface="Arial Black"/>
              </a:rPr>
              <a:t>Orientações</a:t>
            </a:r>
            <a:endParaRPr lang="en-US" dirty="0">
              <a:solidFill>
                <a:schemeClr val="bg1"/>
              </a:solidFill>
              <a:latin typeface="Arial Black"/>
              <a:ea typeface="+mj-ea"/>
              <a:cs typeface="Arial Black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-71636" y="756121"/>
            <a:ext cx="3456756" cy="37616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 dirty="0" smtClean="0">
                <a:solidFill>
                  <a:schemeClr val="tx1"/>
                </a:solidFill>
                <a:latin typeface="+mj-lt"/>
              </a:rPr>
              <a:t>Para uso da copa:</a:t>
            </a:r>
            <a:endParaRPr lang="pt-BR" sz="1400" b="1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pt-BR" sz="1400" dirty="0" smtClean="0">
                <a:solidFill>
                  <a:schemeClr val="tx1"/>
                </a:solidFill>
                <a:latin typeface="+mj-lt"/>
              </a:rPr>
              <a:t>Equipamentos </a:t>
            </a:r>
            <a:r>
              <a:rPr lang="pt-BR" sz="1400" dirty="0">
                <a:solidFill>
                  <a:schemeClr val="tx1"/>
                </a:solidFill>
                <a:latin typeface="+mj-lt"/>
              </a:rPr>
              <a:t>elétricos: todas as tomadas </a:t>
            </a:r>
            <a:r>
              <a:rPr lang="pt-BR" sz="1400" dirty="0" smtClean="0">
                <a:solidFill>
                  <a:schemeClr val="tx1"/>
                </a:solidFill>
                <a:latin typeface="+mj-lt"/>
              </a:rPr>
              <a:t>são </a:t>
            </a:r>
            <a:r>
              <a:rPr lang="pt-BR" sz="1400" dirty="0">
                <a:solidFill>
                  <a:schemeClr val="tx1"/>
                </a:solidFill>
                <a:latin typeface="+mj-lt"/>
              </a:rPr>
              <a:t>220v</a:t>
            </a:r>
            <a:r>
              <a:rPr lang="pt-BR" sz="14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pt-BR" sz="1400" dirty="0" smtClean="0">
                <a:solidFill>
                  <a:schemeClr val="tx1"/>
                </a:solidFill>
                <a:latin typeface="+mj-lt"/>
              </a:rPr>
              <a:t>Não </a:t>
            </a:r>
            <a:r>
              <a:rPr lang="pt-BR" sz="1400" dirty="0">
                <a:solidFill>
                  <a:schemeClr val="tx1"/>
                </a:solidFill>
                <a:latin typeface="+mj-lt"/>
              </a:rPr>
              <a:t>é permitido utilizar </a:t>
            </a:r>
            <a:r>
              <a:rPr lang="pt-BR" sz="1400" dirty="0" smtClean="0">
                <a:solidFill>
                  <a:schemeClr val="tx1"/>
                </a:solidFill>
                <a:latin typeface="+mj-lt"/>
              </a:rPr>
              <a:t>gás.</a:t>
            </a:r>
          </a:p>
          <a:p>
            <a:pPr marL="285750" indent="-285750">
              <a:buFontTx/>
              <a:buChar char="-"/>
            </a:pPr>
            <a:r>
              <a:rPr lang="pt-BR" sz="1400" dirty="0" smtClean="0">
                <a:solidFill>
                  <a:schemeClr val="tx1"/>
                </a:solidFill>
                <a:latin typeface="+mj-lt"/>
              </a:rPr>
              <a:t>Não </a:t>
            </a:r>
            <a:r>
              <a:rPr lang="pt-BR" sz="1400" dirty="0">
                <a:solidFill>
                  <a:schemeClr val="tx1"/>
                </a:solidFill>
                <a:latin typeface="+mj-lt"/>
              </a:rPr>
              <a:t>é permitido utilizar </a:t>
            </a:r>
            <a:r>
              <a:rPr lang="pt-BR" sz="1400" dirty="0" smtClean="0">
                <a:solidFill>
                  <a:schemeClr val="tx1"/>
                </a:solidFill>
                <a:latin typeface="+mj-lt"/>
              </a:rPr>
              <a:t>transformador.</a:t>
            </a:r>
          </a:p>
          <a:p>
            <a:pPr marL="285750" indent="-285750">
              <a:buFontTx/>
              <a:buChar char="-"/>
            </a:pPr>
            <a:r>
              <a:rPr lang="pt-BR" sz="1400" dirty="0" smtClean="0">
                <a:solidFill>
                  <a:schemeClr val="tx1"/>
                </a:solidFill>
                <a:latin typeface="+mj-lt"/>
              </a:rPr>
              <a:t>Temos </a:t>
            </a:r>
            <a:r>
              <a:rPr lang="pt-BR" sz="1400" dirty="0">
                <a:solidFill>
                  <a:schemeClr val="tx1"/>
                </a:solidFill>
                <a:latin typeface="+mj-lt"/>
              </a:rPr>
              <a:t>disponível: microondas, geladeira, cafeteira, pia e uma bancada de </a:t>
            </a:r>
            <a:r>
              <a:rPr lang="pt-BR" sz="1400" dirty="0" smtClean="0">
                <a:solidFill>
                  <a:schemeClr val="tx1"/>
                </a:solidFill>
                <a:latin typeface="+mj-lt"/>
              </a:rPr>
              <a:t>trabalho.</a:t>
            </a:r>
          </a:p>
          <a:p>
            <a:r>
              <a:rPr lang="pt-BR" sz="1400" b="1" dirty="0">
                <a:solidFill>
                  <a:schemeClr val="tx1"/>
                </a:solidFill>
              </a:rPr>
              <a:t>Gerais:</a:t>
            </a:r>
          </a:p>
          <a:p>
            <a:pPr marL="285750" indent="-285750">
              <a:buFontTx/>
              <a:buChar char="-"/>
            </a:pPr>
            <a:r>
              <a:rPr lang="pt-BR" sz="1400" dirty="0">
                <a:solidFill>
                  <a:schemeClr val="tx1"/>
                </a:solidFill>
              </a:rPr>
              <a:t>Para carga e descarga o estacionamento é gratuito e tem tolerância de 15 minutos.</a:t>
            </a:r>
          </a:p>
          <a:p>
            <a:pPr marL="285750" indent="-285750">
              <a:buFontTx/>
              <a:buChar char="-"/>
            </a:pPr>
            <a:r>
              <a:rPr lang="pt-BR" sz="1400" dirty="0">
                <a:solidFill>
                  <a:schemeClr val="tx1"/>
                </a:solidFill>
              </a:rPr>
              <a:t>As despesas com estacionamento são de responsabilidade do fornecedor/cliente.</a:t>
            </a:r>
          </a:p>
          <a:p>
            <a:pPr marL="285750" indent="-285750">
              <a:buFontTx/>
              <a:buChar char="-"/>
            </a:pPr>
            <a:r>
              <a:rPr lang="pt-BR" sz="1400" dirty="0">
                <a:solidFill>
                  <a:schemeClr val="tx1"/>
                </a:solidFill>
              </a:rPr>
              <a:t>Para grande quantidade de material, favor informar previamente</a:t>
            </a:r>
            <a:r>
              <a:rPr lang="pt-BR" sz="1400" dirty="0" smtClean="0">
                <a:solidFill>
                  <a:schemeClr val="tx1"/>
                </a:solidFill>
              </a:rPr>
              <a:t>.</a:t>
            </a:r>
            <a:endParaRPr lang="pt-BR" sz="1400" dirty="0">
              <a:solidFill>
                <a:schemeClr val="tx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378" y="1144388"/>
            <a:ext cx="4474866" cy="335615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216396" y="4716561"/>
            <a:ext cx="7586762" cy="523220"/>
          </a:xfrm>
          <a:prstGeom prst="rect">
            <a:avLst/>
          </a:prstGeom>
          <a:solidFill>
            <a:srgbClr val="CCCCFF">
              <a:alpha val="6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400" dirty="0"/>
              <a:t>Favor informar em caso de contratação de fornecedor externo, para </a:t>
            </a:r>
            <a:r>
              <a:rPr lang="pt-BR" sz="1400" dirty="0" smtClean="0"/>
              <a:t>consulta</a:t>
            </a:r>
          </a:p>
          <a:p>
            <a:pPr algn="ctr"/>
            <a:r>
              <a:rPr lang="pt-BR" sz="1400" dirty="0" smtClean="0"/>
              <a:t>do </a:t>
            </a:r>
            <a:r>
              <a:rPr lang="pt-BR" sz="1400" dirty="0"/>
              <a:t>Manual de Orientação.</a:t>
            </a:r>
            <a:endParaRPr lang="pt-BR" sz="11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4994846" y="4246622"/>
            <a:ext cx="2808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5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Copa</a:t>
            </a:r>
            <a:endParaRPr lang="pt-BR" sz="105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42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" r="3934" b="9091"/>
          <a:stretch/>
        </p:blipFill>
        <p:spPr bwMode="auto">
          <a:xfrm flipH="1">
            <a:off x="-1" y="1"/>
            <a:ext cx="7921626" cy="540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749"/>
            <a:ext cx="7921625" cy="5400675"/>
          </a:xfrm>
          <a:prstGeom prst="rect">
            <a:avLst/>
          </a:prstGeom>
          <a:solidFill>
            <a:srgbClr val="FFC431">
              <a:alpha val="81000"/>
            </a:srgb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24" tIns="38062" rIns="76124" bIns="38062" anchor="ctr"/>
          <a:lstStyle/>
          <a:p>
            <a:pPr algn="ctr">
              <a:lnSpc>
                <a:spcPct val="90000"/>
              </a:lnSpc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6199" y="5040630"/>
            <a:ext cx="5287959" cy="184589"/>
          </a:xfrm>
          <a:prstGeom prst="rect">
            <a:avLst/>
          </a:prstGeom>
        </p:spPr>
        <p:txBody>
          <a:bodyPr lIns="76124" tIns="38062" rIns="76124" bIns="38062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US" altLang="pt-BR" sz="700">
                <a:solidFill>
                  <a:srgbClr val="A8B2B2"/>
                </a:solidFill>
              </a:rPr>
              <a:t>® Copyright 2016 ABEAR</a:t>
            </a:r>
          </a:p>
        </p:txBody>
      </p:sp>
      <p:pic>
        <p:nvPicPr>
          <p:cNvPr id="8" name="Picture 8" descr="ABEA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7" y="90778"/>
            <a:ext cx="809357" cy="80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6247" y="1836241"/>
            <a:ext cx="7093123" cy="2088232"/>
          </a:xfrm>
        </p:spPr>
        <p:txBody>
          <a:bodyPr>
            <a:normAutofit/>
          </a:bodyPr>
          <a:lstStyle/>
          <a:p>
            <a:pPr eaLnBrk="1" hangingPunct="1">
              <a:lnSpc>
                <a:spcPct val="170000"/>
              </a:lnSpc>
            </a:pPr>
            <a:r>
              <a:rPr lang="en-US" altLang="pt-BR" sz="2000" b="1" dirty="0" smtClean="0">
                <a:solidFill>
                  <a:schemeClr val="bg1"/>
                </a:solidFill>
                <a:latin typeface="Calibri" pitchFamily="34" charset="0"/>
                <a:ea typeface="ヒラギノ角ゴ Pro W3" pitchFamily="-84" charset="-128"/>
              </a:rPr>
              <a:t>Contatos para reserva:</a:t>
            </a:r>
          </a:p>
          <a:p>
            <a:pPr>
              <a:lnSpc>
                <a:spcPct val="170000"/>
              </a:lnSpc>
            </a:pPr>
            <a:r>
              <a:rPr lang="en-US" altLang="pt-BR" sz="1800" dirty="0" smtClean="0">
                <a:solidFill>
                  <a:schemeClr val="bg1"/>
                </a:solidFill>
                <a:latin typeface="Calibri" pitchFamily="34" charset="0"/>
                <a:ea typeface="ヒラギノ角ゴ Pro W3" pitchFamily="-84" charset="-128"/>
              </a:rPr>
              <a:t>(11</a:t>
            </a:r>
            <a:r>
              <a:rPr lang="en-US" altLang="pt-BR" sz="1800" dirty="0">
                <a:solidFill>
                  <a:schemeClr val="bg1"/>
                </a:solidFill>
                <a:latin typeface="Calibri" pitchFamily="34" charset="0"/>
                <a:ea typeface="ヒラギノ角ゴ Pro W3" pitchFamily="-84" charset="-128"/>
              </a:rPr>
              <a:t>) </a:t>
            </a:r>
            <a:r>
              <a:rPr lang="en-US" altLang="pt-BR" sz="1800" dirty="0" smtClean="0">
                <a:solidFill>
                  <a:schemeClr val="bg1"/>
                </a:solidFill>
                <a:latin typeface="Calibri" pitchFamily="34" charset="0"/>
                <a:ea typeface="ヒラギノ角ゴ Pro W3" pitchFamily="-84" charset="-128"/>
              </a:rPr>
              <a:t>2369-6007</a:t>
            </a:r>
            <a:br>
              <a:rPr lang="en-US" altLang="pt-BR" sz="1800" dirty="0" smtClean="0">
                <a:solidFill>
                  <a:schemeClr val="bg1"/>
                </a:solidFill>
                <a:latin typeface="Calibri" pitchFamily="34" charset="0"/>
                <a:ea typeface="ヒラギノ角ゴ Pro W3" pitchFamily="-84" charset="-128"/>
              </a:rPr>
            </a:br>
            <a:r>
              <a:rPr lang="en-US" altLang="pt-BR" sz="1800" dirty="0" smtClean="0">
                <a:solidFill>
                  <a:schemeClr val="bg1"/>
                </a:solidFill>
                <a:latin typeface="Calibri" pitchFamily="34" charset="0"/>
                <a:ea typeface="ヒラギノ角ゴ Pro W3" pitchFamily="-84" charset="-128"/>
              </a:rPr>
              <a:t>marilene.sales@abear.com.br</a:t>
            </a:r>
            <a:br>
              <a:rPr lang="en-US" altLang="pt-BR" sz="1800" dirty="0" smtClean="0">
                <a:solidFill>
                  <a:schemeClr val="bg1"/>
                </a:solidFill>
                <a:latin typeface="Calibri" pitchFamily="34" charset="0"/>
                <a:ea typeface="ヒラギノ角ゴ Pro W3" pitchFamily="-84" charset="-128"/>
              </a:rPr>
            </a:br>
            <a:r>
              <a:rPr lang="en-US" altLang="pt-BR" sz="1800" dirty="0" smtClean="0">
                <a:solidFill>
                  <a:schemeClr val="bg1"/>
                </a:solidFill>
                <a:latin typeface="Calibri" pitchFamily="34" charset="0"/>
                <a:ea typeface="ヒラギノ角ゴ Pro W3" pitchFamily="-84" charset="-128"/>
              </a:rPr>
              <a:t>eventos@abear.com.br</a:t>
            </a:r>
          </a:p>
        </p:txBody>
      </p:sp>
    </p:spTree>
    <p:extLst>
      <p:ext uri="{BB962C8B-B14F-4D97-AF65-F5344CB8AC3E}">
        <p14:creationId xmlns:p14="http://schemas.microsoft.com/office/powerpoint/2010/main" val="151126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/>
          <p:cNvSpPr/>
          <p:nvPr/>
        </p:nvSpPr>
        <p:spPr>
          <a:xfrm>
            <a:off x="0" y="749"/>
            <a:ext cx="7921625" cy="5400675"/>
          </a:xfrm>
          <a:prstGeom prst="rect">
            <a:avLst/>
          </a:prstGeom>
          <a:solidFill>
            <a:srgbClr val="FFC431">
              <a:alpha val="81000"/>
            </a:srgb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24" tIns="38062" rIns="76124" bIns="38062" anchor="ctr"/>
          <a:lstStyle/>
          <a:p>
            <a:pPr algn="ctr">
              <a:lnSpc>
                <a:spcPct val="90000"/>
              </a:lnSpc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6199" y="5040630"/>
            <a:ext cx="5287959" cy="184589"/>
          </a:xfrm>
          <a:prstGeom prst="rect">
            <a:avLst/>
          </a:prstGeom>
        </p:spPr>
        <p:txBody>
          <a:bodyPr lIns="76124" tIns="38062" rIns="76124" bIns="38062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US" altLang="pt-BR" sz="700">
                <a:solidFill>
                  <a:srgbClr val="A8B2B2"/>
                </a:solidFill>
              </a:rPr>
              <a:t>® Copyright 2016 ABEAR</a:t>
            </a:r>
          </a:p>
        </p:txBody>
      </p:sp>
      <p:pic>
        <p:nvPicPr>
          <p:cNvPr id="8" name="Picture 8" descr="ABEA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7" y="90778"/>
            <a:ext cx="809357" cy="80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22997"/>
            <a:ext cx="7921625" cy="949148"/>
          </a:xfrm>
        </p:spPr>
        <p:txBody>
          <a:bodyPr rtlCol="0" anchor="ctr">
            <a:no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latin typeface="Arial Black"/>
                <a:ea typeface="+mj-ea"/>
                <a:cs typeface="Arial Black"/>
              </a:rPr>
              <a:t>Localização</a:t>
            </a:r>
            <a:endParaRPr lang="en-US" dirty="0">
              <a:solidFill>
                <a:schemeClr val="bg1"/>
              </a:solidFill>
              <a:latin typeface="Arial Black"/>
              <a:ea typeface="+mj-ea"/>
              <a:cs typeface="Arial Black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-2" y="921841"/>
            <a:ext cx="792162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defRPr/>
            </a:pPr>
            <a:r>
              <a:rPr lang="en-US" b="1" dirty="0"/>
              <a:t>Av. Ibirapuera, </a:t>
            </a:r>
            <a:r>
              <a:rPr lang="en-US" b="1" dirty="0" smtClean="0"/>
              <a:t>2.332 </a:t>
            </a:r>
            <a:r>
              <a:rPr lang="en-US" b="1" dirty="0"/>
              <a:t>– Torre I – Conj. 22</a:t>
            </a:r>
            <a:br>
              <a:rPr lang="en-US" b="1" dirty="0"/>
            </a:br>
            <a:r>
              <a:rPr lang="en-US" b="1" dirty="0"/>
              <a:t>Moema - São Paulo – SP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802" y="1876060"/>
            <a:ext cx="4256711" cy="3349159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89447" y="1862749"/>
            <a:ext cx="3223293" cy="2925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lnSpc>
                <a:spcPct val="90000"/>
              </a:lnSpc>
              <a:buFontTx/>
              <a:buChar char="-"/>
              <a:defRPr/>
            </a:pPr>
            <a:r>
              <a:rPr lang="en-US" dirty="0" smtClean="0">
                <a:solidFill>
                  <a:schemeClr val="tx1"/>
                </a:solidFill>
              </a:rPr>
              <a:t>3,5km do </a:t>
            </a:r>
            <a:r>
              <a:rPr lang="en-US" dirty="0" err="1" smtClean="0">
                <a:solidFill>
                  <a:schemeClr val="tx1"/>
                </a:solidFill>
              </a:rPr>
              <a:t>aeroporto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en-US" dirty="0" err="1" smtClean="0">
                <a:solidFill>
                  <a:schemeClr val="tx1"/>
                </a:solidFill>
              </a:rPr>
              <a:t>Congonhas</a:t>
            </a:r>
            <a:r>
              <a:rPr lang="en-US" dirty="0" smtClean="0">
                <a:solidFill>
                  <a:schemeClr val="tx1"/>
                </a:solidFill>
              </a:rPr>
              <a:t> (CGH)</a:t>
            </a:r>
          </a:p>
          <a:p>
            <a:pPr algn="ctr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- 1km do Shopping Ibirapuera</a:t>
            </a:r>
          </a:p>
          <a:p>
            <a:pPr algn="ctr">
              <a:lnSpc>
                <a:spcPct val="90000"/>
              </a:lnSpc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 algn="ctr">
              <a:lnSpc>
                <a:spcPct val="90000"/>
              </a:lnSpc>
              <a:buFontTx/>
              <a:buChar char="-"/>
              <a:defRPr/>
            </a:pPr>
            <a:r>
              <a:rPr lang="en-US" dirty="0" smtClean="0">
                <a:solidFill>
                  <a:schemeClr val="tx1"/>
                </a:solidFill>
              </a:rPr>
              <a:t>9,6km do Centro de São Paulo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3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/>
          <p:nvPr/>
        </p:nvSpPr>
        <p:spPr>
          <a:xfrm>
            <a:off x="0" y="749"/>
            <a:ext cx="7921625" cy="5400675"/>
          </a:xfrm>
          <a:prstGeom prst="rect">
            <a:avLst/>
          </a:prstGeom>
          <a:solidFill>
            <a:srgbClr val="FFC431">
              <a:alpha val="81000"/>
            </a:srgb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24" tIns="38062" rIns="76124" bIns="38062" anchor="ctr"/>
          <a:lstStyle/>
          <a:p>
            <a:pPr algn="ctr">
              <a:lnSpc>
                <a:spcPct val="90000"/>
              </a:lnSpc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997"/>
            <a:ext cx="7921625" cy="949148"/>
          </a:xfrm>
        </p:spPr>
        <p:txBody>
          <a:bodyPr rtlCol="0" anchor="ctr">
            <a:no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  <a:cs typeface="Arial Black"/>
              </a:rPr>
              <a:t>Sala </a:t>
            </a:r>
            <a:r>
              <a:rPr lang="pt-BR" dirty="0">
                <a:solidFill>
                  <a:schemeClr val="bg1"/>
                </a:solidFill>
                <a:latin typeface="Arial Black" panose="020B0A04020102020204" pitchFamily="34" charset="0"/>
              </a:rPr>
              <a:t>Concorde</a:t>
            </a:r>
            <a:r>
              <a:rPr lang="pt-BR" dirty="0">
                <a:solidFill>
                  <a:schemeClr val="bg1"/>
                </a:solidFill>
              </a:rPr>
              <a:t> </a:t>
            </a:r>
            <a:r>
              <a:rPr lang="pt-BR" sz="1000" b="1" dirty="0" smtClean="0">
                <a:solidFill>
                  <a:schemeClr val="bg1"/>
                </a:solidFill>
              </a:rPr>
              <a:t>(</a:t>
            </a:r>
            <a:r>
              <a:rPr lang="en-US" sz="1000" b="1" dirty="0" err="1" smtClean="0">
                <a:solidFill>
                  <a:schemeClr val="bg1"/>
                </a:solidFill>
                <a:latin typeface="Arial Black"/>
                <a:cs typeface="Arial Black"/>
              </a:rPr>
              <a:t>meio</a:t>
            </a:r>
            <a:r>
              <a:rPr lang="en-US" sz="1000" b="1" dirty="0" smtClean="0">
                <a:solidFill>
                  <a:schemeClr val="bg1"/>
                </a:solidFill>
                <a:latin typeface="Arial Black"/>
                <a:cs typeface="Arial Black"/>
              </a:rPr>
              <a:t>)</a:t>
            </a:r>
            <a:endParaRPr lang="en-US" sz="1000" b="1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6199" y="5040630"/>
            <a:ext cx="5287959" cy="184589"/>
          </a:xfrm>
          <a:prstGeom prst="rect">
            <a:avLst/>
          </a:prstGeom>
        </p:spPr>
        <p:txBody>
          <a:bodyPr lIns="76124" tIns="38062" rIns="76124" bIns="38062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US" altLang="pt-BR" sz="700">
                <a:solidFill>
                  <a:srgbClr val="A8B2B2"/>
                </a:solidFill>
              </a:rPr>
              <a:t>® Copyright 2016 ABEAR</a:t>
            </a:r>
          </a:p>
        </p:txBody>
      </p:sp>
      <p:pic>
        <p:nvPicPr>
          <p:cNvPr id="8" name="Picture 8" descr="ABEA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7" y="90778"/>
            <a:ext cx="809357" cy="80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127518"/>
              </p:ext>
            </p:extLst>
          </p:nvPr>
        </p:nvGraphicFramePr>
        <p:xfrm>
          <a:off x="888472" y="1836241"/>
          <a:ext cx="2880321" cy="82804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128124"/>
                <a:gridCol w="792090"/>
                <a:gridCol w="96010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bg1"/>
                          </a:solidFill>
                        </a:rPr>
                        <a:t>Comprimento (m)</a:t>
                      </a:r>
                      <a:endParaRPr lang="pt-BR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bg1"/>
                          </a:solidFill>
                        </a:rPr>
                        <a:t>Largura (m)</a:t>
                      </a:r>
                      <a:endParaRPr lang="pt-BR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bg1"/>
                          </a:solidFill>
                        </a:rPr>
                        <a:t>Pé direito (m)</a:t>
                      </a:r>
                      <a:endParaRPr lang="pt-BR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5.0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7.33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tx1"/>
                          </a:solidFill>
                        </a:rPr>
                        <a:t>2.69</a:t>
                      </a:r>
                      <a:endParaRPr lang="pt-B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11001"/>
              </p:ext>
            </p:extLst>
          </p:nvPr>
        </p:nvGraphicFramePr>
        <p:xfrm>
          <a:off x="96384" y="3060377"/>
          <a:ext cx="4800532" cy="82804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200133"/>
                <a:gridCol w="1200133"/>
                <a:gridCol w="1200133"/>
                <a:gridCol w="12001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Auditório</a:t>
                      </a:r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Escolar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Formato “U” com mesa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Formato “U” sem mesa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18 </a:t>
                      </a:r>
                      <a:r>
                        <a:rPr lang="pt-BR" sz="1200" dirty="0" err="1" smtClean="0"/>
                        <a:t>pax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10 </a:t>
                      </a:r>
                      <a:r>
                        <a:rPr lang="pt-BR" sz="1200" dirty="0" err="1" smtClean="0"/>
                        <a:t>pax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12 </a:t>
                      </a:r>
                      <a:r>
                        <a:rPr lang="pt-BR" sz="1200" dirty="0" err="1" smtClean="0"/>
                        <a:t>pax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15</a:t>
                      </a:r>
                      <a:r>
                        <a:rPr lang="pt-BR" sz="1200" baseline="0" dirty="0" smtClean="0"/>
                        <a:t> </a:t>
                      </a:r>
                      <a:r>
                        <a:rPr lang="pt-BR" sz="1200" baseline="0" dirty="0" err="1" smtClean="0"/>
                        <a:t>pax</a:t>
                      </a:r>
                      <a:endParaRPr lang="pt-BR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Retângulo 15"/>
          <p:cNvSpPr/>
          <p:nvPr/>
        </p:nvSpPr>
        <p:spPr>
          <a:xfrm>
            <a:off x="5400972" y="1823804"/>
            <a:ext cx="2448272" cy="2088232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pt-B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Equipamentos</a:t>
            </a:r>
            <a:endParaRPr lang="pt-BR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pt-BR" sz="1400" dirty="0" smtClean="0"/>
          </a:p>
          <a:p>
            <a:pPr marL="285750" indent="-285750" algn="ctr">
              <a:lnSpc>
                <a:spcPct val="150000"/>
              </a:lnSpc>
              <a:buFontTx/>
              <a:buChar char="-"/>
            </a:pPr>
            <a:r>
              <a:rPr lang="pt-BR" sz="1200" dirty="0" smtClean="0">
                <a:solidFill>
                  <a:schemeClr val="bg1"/>
                </a:solidFill>
              </a:rPr>
              <a:t>TV 47 </a:t>
            </a:r>
            <a:r>
              <a:rPr lang="pt-BR" sz="1200" dirty="0" smtClean="0"/>
              <a:t>polegadas</a:t>
            </a:r>
          </a:p>
          <a:p>
            <a:pPr marL="285750" indent="-285750" algn="ctr">
              <a:lnSpc>
                <a:spcPct val="150000"/>
              </a:lnSpc>
              <a:buFontTx/>
              <a:buChar char="-"/>
            </a:pPr>
            <a:r>
              <a:rPr lang="pt-BR" sz="1200" dirty="0" smtClean="0"/>
              <a:t>Entrada VGA e HDMI</a:t>
            </a:r>
          </a:p>
          <a:p>
            <a:pPr marL="285750" indent="-285750" algn="ctr">
              <a:lnSpc>
                <a:spcPct val="150000"/>
              </a:lnSpc>
              <a:buFontTx/>
              <a:buChar char="-"/>
            </a:pPr>
            <a:r>
              <a:rPr lang="pt-BR" sz="1200" dirty="0" smtClean="0"/>
              <a:t>25 pontos de tomadas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63397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1440"/>
            <a:ext cx="7921625" cy="5400675"/>
          </a:xfrm>
          <a:prstGeom prst="rect">
            <a:avLst/>
          </a:prstGeom>
        </p:spPr>
      </p:pic>
      <p:pic>
        <p:nvPicPr>
          <p:cNvPr id="4" name="Picture 8" descr="ABEA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7" y="90778"/>
            <a:ext cx="809357" cy="80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105167" y="5127625"/>
            <a:ext cx="2808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5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Concorde</a:t>
            </a:r>
            <a:endParaRPr lang="pt-BR" sz="105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40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/>
          <p:nvPr/>
        </p:nvSpPr>
        <p:spPr>
          <a:xfrm>
            <a:off x="0" y="749"/>
            <a:ext cx="7921625" cy="5400675"/>
          </a:xfrm>
          <a:prstGeom prst="rect">
            <a:avLst/>
          </a:prstGeom>
          <a:solidFill>
            <a:srgbClr val="FFC431">
              <a:alpha val="81000"/>
            </a:srgb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24" tIns="38062" rIns="76124" bIns="38062" anchor="ctr"/>
          <a:lstStyle/>
          <a:p>
            <a:pPr algn="ctr">
              <a:lnSpc>
                <a:spcPct val="90000"/>
              </a:lnSpc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997"/>
            <a:ext cx="7921625" cy="949148"/>
          </a:xfrm>
        </p:spPr>
        <p:txBody>
          <a:bodyPr rtlCol="0" anchor="ctr">
            <a:no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  <a:cs typeface="Arial Black"/>
              </a:rPr>
              <a:t>Sala </a:t>
            </a:r>
            <a:r>
              <a:rPr lang="pt-BR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Demoiselle</a:t>
            </a:r>
            <a:r>
              <a:rPr lang="pt-BR" dirty="0">
                <a:solidFill>
                  <a:schemeClr val="bg1"/>
                </a:solidFill>
                <a:latin typeface="Arial Black" panose="020B0A04020102020204" pitchFamily="34" charset="0"/>
              </a:rPr>
              <a:t> </a:t>
            </a:r>
            <a:r>
              <a:rPr lang="en-US" sz="1050" dirty="0" smtClean="0">
                <a:solidFill>
                  <a:schemeClr val="bg1"/>
                </a:solidFill>
                <a:latin typeface="Arial Black" panose="020B0A04020102020204" pitchFamily="34" charset="0"/>
                <a:cs typeface="Arial Black"/>
              </a:rPr>
              <a:t>(</a:t>
            </a:r>
            <a:r>
              <a:rPr lang="en-US" sz="1000" dirty="0" err="1" smtClean="0">
                <a:solidFill>
                  <a:schemeClr val="bg1"/>
                </a:solidFill>
                <a:latin typeface="Arial Black" panose="020B0A04020102020204" pitchFamily="34" charset="0"/>
                <a:cs typeface="Arial Black"/>
              </a:rPr>
              <a:t>grande</a:t>
            </a:r>
            <a:r>
              <a:rPr lang="en-US" sz="1050" dirty="0" smtClean="0">
                <a:solidFill>
                  <a:schemeClr val="bg1"/>
                </a:solidFill>
                <a:latin typeface="Arial Black" panose="020B0A04020102020204" pitchFamily="34" charset="0"/>
                <a:cs typeface="Arial Black"/>
              </a:rPr>
              <a:t>)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  <a:cs typeface="Arial Black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6199" y="5040630"/>
            <a:ext cx="5287959" cy="184589"/>
          </a:xfrm>
          <a:prstGeom prst="rect">
            <a:avLst/>
          </a:prstGeom>
        </p:spPr>
        <p:txBody>
          <a:bodyPr lIns="76124" tIns="38062" rIns="76124" bIns="38062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US" altLang="pt-BR" sz="700">
                <a:solidFill>
                  <a:srgbClr val="A8B2B2"/>
                </a:solidFill>
              </a:rPr>
              <a:t>® Copyright 2016 ABEAR</a:t>
            </a:r>
          </a:p>
        </p:txBody>
      </p:sp>
      <p:pic>
        <p:nvPicPr>
          <p:cNvPr id="8" name="Picture 8" descr="ABEA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7" y="90778"/>
            <a:ext cx="809357" cy="80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55316"/>
              </p:ext>
            </p:extLst>
          </p:nvPr>
        </p:nvGraphicFramePr>
        <p:xfrm>
          <a:off x="864468" y="1836241"/>
          <a:ext cx="2880320" cy="7416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440160"/>
                <a:gridCol w="14401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Comprimento (m)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Largura (m)</a:t>
                      </a:r>
                      <a:endParaRPr lang="pt-B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8.60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7.33</a:t>
                      </a:r>
                      <a:endParaRPr lang="pt-BR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510734"/>
              </p:ext>
            </p:extLst>
          </p:nvPr>
        </p:nvGraphicFramePr>
        <p:xfrm>
          <a:off x="72380" y="3060377"/>
          <a:ext cx="4800532" cy="82804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200133"/>
                <a:gridCol w="1200133"/>
                <a:gridCol w="1200133"/>
                <a:gridCol w="12001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Auditório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Escolar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Formato “U” com mesa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Formato “U” sem mesa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30 </a:t>
                      </a:r>
                      <a:r>
                        <a:rPr lang="pt-BR" sz="1200" dirty="0" err="1" smtClean="0"/>
                        <a:t>pax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18 </a:t>
                      </a:r>
                      <a:r>
                        <a:rPr lang="pt-BR" sz="1200" dirty="0" err="1" smtClean="0"/>
                        <a:t>pax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20 </a:t>
                      </a:r>
                      <a:r>
                        <a:rPr lang="pt-BR" sz="1200" dirty="0" err="1" smtClean="0"/>
                        <a:t>pax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25 </a:t>
                      </a:r>
                      <a:r>
                        <a:rPr lang="pt-BR" sz="1200" dirty="0" err="1" smtClean="0"/>
                        <a:t>pax</a:t>
                      </a:r>
                      <a:endParaRPr lang="pt-BR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Retângulo 14"/>
          <p:cNvSpPr/>
          <p:nvPr/>
        </p:nvSpPr>
        <p:spPr>
          <a:xfrm>
            <a:off x="5400972" y="1476201"/>
            <a:ext cx="2448272" cy="2952328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Equipamentos </a:t>
            </a:r>
          </a:p>
          <a:p>
            <a:pPr algn="ctr"/>
            <a:endParaRPr lang="pt-BR" sz="1200" dirty="0" smtClean="0"/>
          </a:p>
          <a:p>
            <a:pPr algn="ctr"/>
            <a:r>
              <a:rPr lang="pt-BR" sz="1200" dirty="0" smtClean="0"/>
              <a:t>- 2 microfones sem fio</a:t>
            </a:r>
            <a:endParaRPr lang="pt-BR" sz="1200" dirty="0"/>
          </a:p>
          <a:p>
            <a:pPr algn="ctr"/>
            <a:endParaRPr lang="pt-BR" sz="1200" dirty="0"/>
          </a:p>
          <a:p>
            <a:pPr algn="ctr"/>
            <a:r>
              <a:rPr lang="pt-BR" sz="1200" dirty="0" smtClean="0"/>
              <a:t>- 4 </a:t>
            </a:r>
            <a:r>
              <a:rPr lang="pt-BR" sz="1200" dirty="0"/>
              <a:t>caixas de som pequenas</a:t>
            </a:r>
          </a:p>
          <a:p>
            <a:pPr algn="ctr"/>
            <a:endParaRPr lang="pt-BR" sz="1200" dirty="0"/>
          </a:p>
          <a:p>
            <a:pPr algn="ctr"/>
            <a:r>
              <a:rPr lang="pt-BR" sz="1200" dirty="0" smtClean="0"/>
              <a:t>- Mesa de som </a:t>
            </a:r>
            <a:r>
              <a:rPr lang="pt-BR" sz="1200" dirty="0"/>
              <a:t>com 4 entradas</a:t>
            </a:r>
          </a:p>
          <a:p>
            <a:pPr algn="ctr"/>
            <a:endParaRPr lang="pt-BR" sz="1200" dirty="0"/>
          </a:p>
          <a:p>
            <a:pPr marL="171450" indent="-171450" algn="ctr">
              <a:buFontTx/>
              <a:buChar char="-"/>
            </a:pPr>
            <a:r>
              <a:rPr lang="pt-BR" sz="1200" dirty="0" smtClean="0"/>
              <a:t>Parede para projeção</a:t>
            </a:r>
          </a:p>
          <a:p>
            <a:pPr marL="171450" indent="-171450" algn="ctr">
              <a:buFontTx/>
              <a:buChar char="-"/>
            </a:pPr>
            <a:endParaRPr lang="pt-BR" sz="1200" dirty="0">
              <a:solidFill>
                <a:schemeClr val="bg1"/>
              </a:solidFill>
            </a:endParaRPr>
          </a:p>
          <a:p>
            <a:pPr marL="171450" indent="-171450" algn="ctr">
              <a:buFontTx/>
              <a:buChar char="-"/>
            </a:pPr>
            <a:r>
              <a:rPr lang="pt-BR" sz="1200" dirty="0" smtClean="0">
                <a:solidFill>
                  <a:schemeClr val="bg1"/>
                </a:solidFill>
              </a:rPr>
              <a:t>Entrada HDMI</a:t>
            </a:r>
          </a:p>
          <a:p>
            <a:pPr algn="ctr"/>
            <a:endParaRPr lang="pt-BR" sz="1200" dirty="0"/>
          </a:p>
          <a:p>
            <a:pPr marL="171450" indent="-171450" algn="ctr">
              <a:buFontTx/>
              <a:buChar char="-"/>
            </a:pPr>
            <a:r>
              <a:rPr lang="pt-BR" sz="1200" dirty="0" smtClean="0"/>
              <a:t>Pr</a:t>
            </a:r>
            <a:r>
              <a:rPr lang="pt-BR" sz="1200" dirty="0" smtClean="0">
                <a:solidFill>
                  <a:schemeClr val="bg1"/>
                </a:solidFill>
              </a:rPr>
              <a:t>ojetor</a:t>
            </a:r>
          </a:p>
          <a:p>
            <a:pPr algn="ctr"/>
            <a:endParaRPr lang="pt-BR" sz="1200" dirty="0">
              <a:solidFill>
                <a:schemeClr val="bg1"/>
              </a:solidFill>
            </a:endParaRPr>
          </a:p>
          <a:p>
            <a:pPr marL="171450" indent="-171450" algn="ctr">
              <a:buFontTx/>
              <a:buChar char="-"/>
            </a:pPr>
            <a:r>
              <a:rPr lang="pt-BR" sz="1200" dirty="0" smtClean="0">
                <a:solidFill>
                  <a:schemeClr val="bg1"/>
                </a:solidFill>
              </a:rPr>
              <a:t>36 pontos de tomadas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74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uario\Desktop\13077133_10154175119789343_21034163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967"/>
            <a:ext cx="7921625" cy="546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ABEA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7" y="90778"/>
            <a:ext cx="809357" cy="80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105167" y="5127625"/>
            <a:ext cx="2808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5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Demoiselle</a:t>
            </a:r>
            <a:endParaRPr lang="pt-BR" sz="105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91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/>
          <p:nvPr/>
        </p:nvSpPr>
        <p:spPr>
          <a:xfrm>
            <a:off x="0" y="749"/>
            <a:ext cx="7921625" cy="5400675"/>
          </a:xfrm>
          <a:prstGeom prst="rect">
            <a:avLst/>
          </a:prstGeom>
          <a:solidFill>
            <a:srgbClr val="FFC431">
              <a:alpha val="81000"/>
            </a:srgb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24" tIns="38062" rIns="76124" bIns="38062" anchor="ctr"/>
          <a:lstStyle/>
          <a:p>
            <a:pPr algn="ctr">
              <a:lnSpc>
                <a:spcPct val="90000"/>
              </a:lnSpc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447" y="167013"/>
            <a:ext cx="7921625" cy="949148"/>
          </a:xfrm>
        </p:spPr>
        <p:txBody>
          <a:bodyPr rtlCol="0" anchor="ctr">
            <a:no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  <a:cs typeface="Arial Black"/>
              </a:rPr>
              <a:t>Salas </a:t>
            </a:r>
            <a:r>
              <a:rPr lang="pt-BR" dirty="0">
                <a:solidFill>
                  <a:schemeClr val="bg1"/>
                </a:solidFill>
                <a:latin typeface="Arial Black" panose="020B0A04020102020204" pitchFamily="34" charset="0"/>
              </a:rPr>
              <a:t>Demoiselle </a:t>
            </a:r>
            <a:r>
              <a:rPr lang="pt-BR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+ Concorde</a:t>
            </a:r>
            <a:endParaRPr lang="en-US" sz="1000" dirty="0">
              <a:solidFill>
                <a:schemeClr val="bg1"/>
              </a:solidFill>
              <a:latin typeface="Arial Black" panose="020B0A04020102020204" pitchFamily="34" charset="0"/>
              <a:cs typeface="Arial Black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6199" y="5040630"/>
            <a:ext cx="5287959" cy="184589"/>
          </a:xfrm>
          <a:prstGeom prst="rect">
            <a:avLst/>
          </a:prstGeom>
        </p:spPr>
        <p:txBody>
          <a:bodyPr lIns="76124" tIns="38062" rIns="76124" bIns="38062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P Simplified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US" altLang="pt-BR" sz="700">
                <a:solidFill>
                  <a:srgbClr val="A8B2B2"/>
                </a:solidFill>
              </a:rPr>
              <a:t>® Copyright 2016 ABEAR</a:t>
            </a:r>
          </a:p>
        </p:txBody>
      </p:sp>
      <p:pic>
        <p:nvPicPr>
          <p:cNvPr id="8" name="Picture 8" descr="ABEA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7" y="90778"/>
            <a:ext cx="809357" cy="80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501701"/>
              </p:ext>
            </p:extLst>
          </p:nvPr>
        </p:nvGraphicFramePr>
        <p:xfrm>
          <a:off x="864468" y="1836241"/>
          <a:ext cx="2880320" cy="7416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440160"/>
                <a:gridCol w="14401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Comprimento (m)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Largura (m)</a:t>
                      </a:r>
                      <a:endParaRPr lang="pt-B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13.70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7.33</a:t>
                      </a:r>
                      <a:endParaRPr lang="pt-BR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572707"/>
              </p:ext>
            </p:extLst>
          </p:nvPr>
        </p:nvGraphicFramePr>
        <p:xfrm>
          <a:off x="72380" y="3060377"/>
          <a:ext cx="4800532" cy="82804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200133"/>
                <a:gridCol w="1200133"/>
                <a:gridCol w="1200133"/>
                <a:gridCol w="12001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Auditório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Escolar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Formato “U” com mesa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Formato “U” sem mesa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tx1"/>
                          </a:solidFill>
                        </a:rPr>
                        <a:t>50 </a:t>
                      </a:r>
                      <a:r>
                        <a:rPr lang="pt-BR" sz="1200" dirty="0" err="1" smtClean="0">
                          <a:solidFill>
                            <a:schemeClr val="tx1"/>
                          </a:solidFill>
                        </a:rPr>
                        <a:t>pax</a:t>
                      </a:r>
                      <a:endParaRPr lang="pt-B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30 </a:t>
                      </a:r>
                      <a:r>
                        <a:rPr lang="pt-BR" sz="1200" dirty="0" err="1" smtClean="0"/>
                        <a:t>pax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30 </a:t>
                      </a:r>
                      <a:r>
                        <a:rPr lang="pt-BR" sz="1200" dirty="0" err="1" smtClean="0"/>
                        <a:t>pax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35 </a:t>
                      </a:r>
                      <a:r>
                        <a:rPr lang="pt-BR" sz="1200" dirty="0" err="1" smtClean="0"/>
                        <a:t>pax</a:t>
                      </a:r>
                      <a:endParaRPr lang="pt-BR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5400972" y="1692225"/>
            <a:ext cx="2448272" cy="3024336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Equipamentos</a:t>
            </a:r>
            <a:endParaRPr lang="pt-BR" sz="1200" b="1" dirty="0">
              <a:solidFill>
                <a:srgbClr val="FF0000"/>
              </a:solidFill>
            </a:endParaRPr>
          </a:p>
          <a:p>
            <a:pPr algn="ctr"/>
            <a:endParaRPr lang="pt-BR" sz="1200" dirty="0"/>
          </a:p>
          <a:p>
            <a:pPr marL="285750" indent="-285750" algn="ctr">
              <a:lnSpc>
                <a:spcPct val="150000"/>
              </a:lnSpc>
              <a:buFontTx/>
              <a:buChar char="-"/>
            </a:pPr>
            <a:r>
              <a:rPr lang="pt-BR" sz="1200" dirty="0">
                <a:solidFill>
                  <a:schemeClr val="bg1"/>
                </a:solidFill>
              </a:rPr>
              <a:t>TV 47 </a:t>
            </a:r>
            <a:r>
              <a:rPr lang="pt-BR" sz="1200" dirty="0"/>
              <a:t>polegadas</a:t>
            </a:r>
          </a:p>
          <a:p>
            <a:pPr marL="285750" indent="-285750" algn="ctr">
              <a:lnSpc>
                <a:spcPct val="150000"/>
              </a:lnSpc>
              <a:buFontTx/>
              <a:buChar char="-"/>
            </a:pPr>
            <a:r>
              <a:rPr lang="pt-BR" sz="1200" dirty="0" smtClean="0"/>
              <a:t>61 pontos de tomadas</a:t>
            </a:r>
          </a:p>
          <a:p>
            <a:pPr marL="285750" indent="-285750" algn="ctr">
              <a:lnSpc>
                <a:spcPct val="150000"/>
              </a:lnSpc>
              <a:buFontTx/>
              <a:buChar char="-"/>
            </a:pPr>
            <a:r>
              <a:rPr lang="pt-BR" sz="1200" dirty="0" smtClean="0"/>
              <a:t>2 microfones</a:t>
            </a:r>
          </a:p>
          <a:p>
            <a:pPr marL="285750" indent="-285750" algn="ctr">
              <a:lnSpc>
                <a:spcPct val="150000"/>
              </a:lnSpc>
              <a:buFontTx/>
              <a:buChar char="-"/>
            </a:pPr>
            <a:r>
              <a:rPr lang="pt-BR" sz="1200" dirty="0" smtClean="0"/>
              <a:t>4 </a:t>
            </a:r>
            <a:r>
              <a:rPr lang="pt-BR" sz="1200" dirty="0"/>
              <a:t>caixas de som </a:t>
            </a:r>
            <a:r>
              <a:rPr lang="pt-BR" sz="1200" dirty="0" smtClean="0"/>
              <a:t>pequenas</a:t>
            </a:r>
          </a:p>
          <a:p>
            <a:pPr marL="285750" indent="-285750" algn="ctr">
              <a:lnSpc>
                <a:spcPct val="150000"/>
              </a:lnSpc>
              <a:buFontTx/>
              <a:buChar char="-"/>
            </a:pPr>
            <a:r>
              <a:rPr lang="pt-BR" sz="1200" dirty="0" smtClean="0"/>
              <a:t>Mesa de som </a:t>
            </a:r>
            <a:r>
              <a:rPr lang="pt-BR" sz="1200" dirty="0"/>
              <a:t>com 4 </a:t>
            </a:r>
            <a:r>
              <a:rPr lang="pt-BR" sz="1200" dirty="0" smtClean="0"/>
              <a:t>entradas</a:t>
            </a:r>
          </a:p>
          <a:p>
            <a:pPr marL="285750" indent="-285750" algn="ctr">
              <a:lnSpc>
                <a:spcPct val="150000"/>
              </a:lnSpc>
              <a:buFontTx/>
              <a:buChar char="-"/>
            </a:pPr>
            <a:r>
              <a:rPr lang="pt-BR" sz="1200" dirty="0" smtClean="0"/>
              <a:t>Parede </a:t>
            </a:r>
            <a:r>
              <a:rPr lang="pt-BR" sz="1200" dirty="0"/>
              <a:t>para </a:t>
            </a:r>
            <a:r>
              <a:rPr lang="pt-BR" sz="1200" dirty="0" smtClean="0"/>
              <a:t>projeção</a:t>
            </a:r>
          </a:p>
          <a:p>
            <a:pPr marL="285750" indent="-285750" algn="ctr">
              <a:lnSpc>
                <a:spcPct val="150000"/>
              </a:lnSpc>
              <a:buFontTx/>
              <a:buChar char="-"/>
            </a:pPr>
            <a:r>
              <a:rPr lang="pt-BR" sz="1200" dirty="0" smtClean="0">
                <a:solidFill>
                  <a:schemeClr val="bg1"/>
                </a:solidFill>
              </a:rPr>
              <a:t>Entrada HDMI</a:t>
            </a:r>
          </a:p>
          <a:p>
            <a:pPr marL="285750" indent="-285750" algn="ctr">
              <a:lnSpc>
                <a:spcPct val="150000"/>
              </a:lnSpc>
              <a:buFontTx/>
              <a:buChar char="-"/>
            </a:pPr>
            <a:r>
              <a:rPr lang="pt-BR" sz="1200" dirty="0" smtClean="0"/>
              <a:t>Projetor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11866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uario\Desktop\13084235_10154175119674343_192387995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31426" cy="54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ABEA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7" y="90778"/>
            <a:ext cx="809357" cy="80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105167" y="5127625"/>
            <a:ext cx="2808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50" dirty="0">
                <a:solidFill>
                  <a:schemeClr val="bg1"/>
                </a:solidFill>
                <a:latin typeface="Arial Black" panose="020B0A04020102020204" pitchFamily="34" charset="0"/>
              </a:rPr>
              <a:t>Demoiselle  </a:t>
            </a:r>
            <a:r>
              <a:rPr lang="pt-BR" sz="105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+ Concorde</a:t>
            </a:r>
            <a:endParaRPr lang="pt-BR" sz="105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25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uario\Desktop\13090558_10154175119794343_14710605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921625" cy="541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ABEA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7" y="90778"/>
            <a:ext cx="809357" cy="80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105167" y="5127625"/>
            <a:ext cx="2808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50" dirty="0">
                <a:solidFill>
                  <a:schemeClr val="bg1"/>
                </a:solidFill>
                <a:latin typeface="Arial Black" panose="020B0A04020102020204" pitchFamily="34" charset="0"/>
              </a:rPr>
              <a:t>Demoiselle  </a:t>
            </a:r>
            <a:r>
              <a:rPr lang="pt-BR" sz="105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+ Concorde</a:t>
            </a:r>
            <a:endParaRPr lang="pt-BR" sz="105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43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14F62CB7FAFCE4B81F5C09EDF5F2228" ma:contentTypeVersion="8" ma:contentTypeDescription="Crie um novo documento." ma:contentTypeScope="" ma:versionID="ccd79b9f629a7e64999dea7891c68aca">
  <xsd:schema xmlns:xsd="http://www.w3.org/2001/XMLSchema" xmlns:xs="http://www.w3.org/2001/XMLSchema" xmlns:p="http://schemas.microsoft.com/office/2006/metadata/properties" xmlns:ns2="5138af82-a124-43bf-bbee-39cc93e2f219" xmlns:ns3="60478c6f-5450-4b66-8828-11c0a3f2742a" targetNamespace="http://schemas.microsoft.com/office/2006/metadata/properties" ma:root="true" ma:fieldsID="491c6ef0dbec50152196311c4a1f69fc" ns2:_="" ns3:_="">
    <xsd:import namespace="5138af82-a124-43bf-bbee-39cc93e2f219"/>
    <xsd:import namespace="60478c6f-5450-4b66-8828-11c0a3f274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38af82-a124-43bf-bbee-39cc93e2f2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478c6f-5450-4b66-8828-11c0a3f2742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5420F61-5D36-42BD-BB08-3BC9DC0130B0}"/>
</file>

<file path=customXml/itemProps2.xml><?xml version="1.0" encoding="utf-8"?>
<ds:datastoreItem xmlns:ds="http://schemas.openxmlformats.org/officeDocument/2006/customXml" ds:itemID="{7BA76979-3A9C-4EB4-A961-8116C84BD10A}"/>
</file>

<file path=customXml/itemProps3.xml><?xml version="1.0" encoding="utf-8"?>
<ds:datastoreItem xmlns:ds="http://schemas.openxmlformats.org/officeDocument/2006/customXml" ds:itemID="{82F02C50-45D2-4452-8472-C468969837DE}"/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420</Words>
  <Application>Microsoft Office PowerPoint</Application>
  <PresentationFormat>Personalizar</PresentationFormat>
  <Paragraphs>136</Paragraphs>
  <Slides>17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Salas para eventos e reuniões  ABEAR</vt:lpstr>
      <vt:lpstr>Localização</vt:lpstr>
      <vt:lpstr>Sala Concorde (meio)</vt:lpstr>
      <vt:lpstr>Apresentação do PowerPoint</vt:lpstr>
      <vt:lpstr>Sala Demoiselle (grande)</vt:lpstr>
      <vt:lpstr>Apresentação do PowerPoint</vt:lpstr>
      <vt:lpstr>Salas Demoiselle + Concorde</vt:lpstr>
      <vt:lpstr>Apresentação do PowerPoint</vt:lpstr>
      <vt:lpstr>Apresentação do PowerPoint</vt:lpstr>
      <vt:lpstr>Apresentação do PowerPoint</vt:lpstr>
      <vt:lpstr>Apresentação do PowerPoint</vt:lpstr>
      <vt:lpstr>Salas Junkers (pequena)</vt:lpstr>
      <vt:lpstr>Apresentação do PowerPoint</vt:lpstr>
      <vt:lpstr>Apresentação do PowerPoint</vt:lpstr>
      <vt:lpstr>Apresentação do PowerPoint</vt:lpstr>
      <vt:lpstr>Orientações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Daniela Sarmento</cp:lastModifiedBy>
  <cp:revision>192</cp:revision>
  <dcterms:created xsi:type="dcterms:W3CDTF">2016-02-03T12:41:03Z</dcterms:created>
  <dcterms:modified xsi:type="dcterms:W3CDTF">2017-01-20T13:00:00Z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0x010100614F62CB7FAFCE4B81F5C09EDF5F2228</vt:lpwstr>
  </property>
</Properties>
</file>